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7" r:id="rId1"/>
  </p:sldMasterIdLst>
  <p:sldIdLst>
    <p:sldId id="256" r:id="rId2"/>
    <p:sldId id="257" r:id="rId3"/>
    <p:sldId id="258" r:id="rId4"/>
    <p:sldId id="379" r:id="rId5"/>
    <p:sldId id="380" r:id="rId6"/>
    <p:sldId id="376" r:id="rId7"/>
    <p:sldId id="378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45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2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0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1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76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0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26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7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4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9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5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6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0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8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3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60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7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45CA-357E-F940-9AEA-060B84E9F06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0D7F68-FB66-FE4C-A91C-FE2EF129D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2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2894-7E3E-F642-AEF4-B58467E75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Hypnosis for the treatment of pain and therapy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CBBFF-D832-8D4B-BF77-28E5F0D67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An Outline</a:t>
            </a:r>
          </a:p>
        </p:txBody>
      </p:sp>
    </p:spTree>
    <p:extLst>
      <p:ext uri="{BB962C8B-B14F-4D97-AF65-F5344CB8AC3E}">
        <p14:creationId xmlns:p14="http://schemas.microsoft.com/office/powerpoint/2010/main" val="304934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2A46-7DD9-304A-91D9-85B78596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Endorphin reservoir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17C6A-6B48-734B-9A93-DDF92A9F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Explain endorphins are our natural pain killers</a:t>
            </a:r>
          </a:p>
          <a:p>
            <a:r>
              <a:rPr lang="en-GB" sz="2400" b="1" dirty="0"/>
              <a:t>Hypnotize</a:t>
            </a:r>
          </a:p>
          <a:p>
            <a:r>
              <a:rPr lang="en-GB" sz="2400" b="1" dirty="0"/>
              <a:t>Picture a tank with endorphin</a:t>
            </a:r>
          </a:p>
          <a:p>
            <a:r>
              <a:rPr lang="en-GB" sz="2400" b="1" dirty="0"/>
              <a:t>Open tap and let soothing fluid flow over painful area reducing pain and giving euphoric glow</a:t>
            </a:r>
          </a:p>
          <a:p>
            <a:r>
              <a:rPr lang="en-GB" sz="2400" b="1" dirty="0"/>
              <a:t>Useful in obstetrics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3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7533-ECAC-7346-9945-AC28B28F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6A8D1-0A89-CF43-A84F-E6B849BED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b="1" dirty="0"/>
              <a:t>This is simply getting the patient to focus on something other than the pain</a:t>
            </a:r>
          </a:p>
          <a:p>
            <a:pPr lvl="1"/>
            <a:r>
              <a:rPr lang="en-GB" sz="2400" b="1" dirty="0"/>
              <a:t>Mental arithmetic</a:t>
            </a:r>
          </a:p>
          <a:p>
            <a:pPr lvl="1"/>
            <a:r>
              <a:rPr lang="en-GB" sz="2400" b="1" dirty="0"/>
              <a:t>Describe a nice place – best if they talk through the detail rather than just picture it</a:t>
            </a:r>
          </a:p>
          <a:p>
            <a:pPr lvl="2"/>
            <a:r>
              <a:rPr lang="en-GB" sz="2400" b="1" dirty="0"/>
              <a:t>Useful for procedures and doesn’t necessarily need a formal hypnosis induction</a:t>
            </a:r>
          </a:p>
          <a:p>
            <a:pPr lvl="2"/>
            <a:r>
              <a:rPr lang="en-GB" sz="2400" b="1" dirty="0"/>
              <a:t>While you’re telling me about it what we are doing ‘won’t bother you at all’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4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0EC9-FB02-7E45-9FD7-08FE431D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Dissociation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49CA-CBF3-E642-8408-8256967D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Tends to need a good hypnotic subject</a:t>
            </a:r>
          </a:p>
          <a:p>
            <a:r>
              <a:rPr lang="en-GB" sz="2400" b="1" dirty="0"/>
              <a:t>The pain (or part of the body with the pain) is away from themselves and it seems as though the pain is happening </a:t>
            </a:r>
            <a:r>
              <a:rPr lang="en-GB" sz="2400" b="1" dirty="0" err="1"/>
              <a:t>elswhere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26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D2DF-2869-F143-8F0B-B4C7C8A6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Corrective imagery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76AB-3F2F-6041-A481-056E35D4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patient is asked – in hypnosis – to go into the pain and describe what it is like. Shape, size, colour etc</a:t>
            </a:r>
          </a:p>
          <a:p>
            <a:r>
              <a:rPr lang="en-GB" sz="2400" b="1" dirty="0"/>
              <a:t>Suggestions are then given to change the appearance: shrink it, change colour etc until the pain feels more comfortable</a:t>
            </a:r>
          </a:p>
        </p:txBody>
      </p:sp>
    </p:spTree>
    <p:extLst>
      <p:ext uri="{BB962C8B-B14F-4D97-AF65-F5344CB8AC3E}">
        <p14:creationId xmlns:p14="http://schemas.microsoft.com/office/powerpoint/2010/main" val="17872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FCEB-5ADF-BA45-8676-E266563D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Pain and other ‘hypnotherapy’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E1C85-A352-604B-B7D4-10C279466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Chronic pain and other functional problems often occurs in the absence of any discernible physical disease.</a:t>
            </a:r>
          </a:p>
          <a:p>
            <a:r>
              <a:rPr lang="en-GB" sz="2400" b="1" dirty="0"/>
              <a:t>Important not to go directly for symptom removal</a:t>
            </a:r>
          </a:p>
          <a:p>
            <a:r>
              <a:rPr lang="en-GB" sz="2400" b="1" dirty="0"/>
              <a:t>Need to explore the underlying cause(s)</a:t>
            </a:r>
          </a:p>
          <a:p>
            <a:r>
              <a:rPr lang="en-GB" sz="2400" b="1" dirty="0"/>
              <a:t>Frequently resolving the underlying problem leads to resolution of the symptoms.</a:t>
            </a:r>
          </a:p>
        </p:txBody>
      </p:sp>
    </p:spTree>
    <p:extLst>
      <p:ext uri="{BB962C8B-B14F-4D97-AF65-F5344CB8AC3E}">
        <p14:creationId xmlns:p14="http://schemas.microsoft.com/office/powerpoint/2010/main" val="13785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E6C7-5E59-0640-92A8-F4F141CC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Hypnotherapy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0D4E-8699-824F-8BA3-4FE05986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/>
              <a:t>History of the problem:</a:t>
            </a:r>
          </a:p>
          <a:p>
            <a:pPr lvl="1"/>
            <a:r>
              <a:rPr lang="en-GB" sz="2400" b="1" dirty="0"/>
              <a:t>When did it start</a:t>
            </a:r>
          </a:p>
          <a:p>
            <a:pPr lvl="1"/>
            <a:r>
              <a:rPr lang="en-GB" sz="2400" b="1" dirty="0"/>
              <a:t>What was happening at the time</a:t>
            </a:r>
          </a:p>
          <a:p>
            <a:pPr lvl="1"/>
            <a:r>
              <a:rPr lang="en-GB" sz="2400" b="1" dirty="0"/>
              <a:t>What investigations</a:t>
            </a:r>
          </a:p>
          <a:p>
            <a:pPr lvl="1"/>
            <a:r>
              <a:rPr lang="en-GB" sz="2400" b="1" dirty="0"/>
              <a:t>What were you told</a:t>
            </a:r>
          </a:p>
          <a:p>
            <a:pPr lvl="1"/>
            <a:endParaRPr lang="en-GB" sz="2400" b="1" dirty="0"/>
          </a:p>
          <a:p>
            <a:r>
              <a:rPr lang="en-GB" sz="2400" b="1" dirty="0"/>
              <a:t>Explain hypnosis</a:t>
            </a:r>
          </a:p>
          <a:p>
            <a:pPr lvl="1"/>
            <a:r>
              <a:rPr lang="en-GB" sz="2400" b="1" dirty="0"/>
              <a:t>Best to use a left/right hemisphere model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7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78C5-354F-5343-91E6-BC548829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Hypnotherapy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1964-AEA6-F248-A91E-1444EC1C7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Under hypnosis:</a:t>
            </a:r>
          </a:p>
          <a:p>
            <a:pPr lvl="1"/>
            <a:r>
              <a:rPr lang="en-GB" sz="2400" b="1" dirty="0"/>
              <a:t>Explore the problem</a:t>
            </a:r>
          </a:p>
          <a:p>
            <a:pPr lvl="1"/>
            <a:r>
              <a:rPr lang="en-GB" sz="2400" b="1" dirty="0"/>
              <a:t>Identify the cause</a:t>
            </a:r>
          </a:p>
          <a:p>
            <a:pPr lvl="1"/>
            <a:r>
              <a:rPr lang="en-GB" sz="2400" b="1" dirty="0"/>
              <a:t>Resolve the problem</a:t>
            </a:r>
          </a:p>
          <a:p>
            <a:pPr lvl="1"/>
            <a:r>
              <a:rPr lang="en-GB" sz="2400" b="1" dirty="0"/>
              <a:t>Check that it is ok to do so – secondary gain??</a:t>
            </a:r>
          </a:p>
          <a:p>
            <a:pPr lvl="1"/>
            <a:r>
              <a:rPr lang="en-GB" sz="2400" b="1" dirty="0"/>
              <a:t>Then tackle symptoms if still present</a:t>
            </a:r>
          </a:p>
          <a:p>
            <a:pPr lvl="1"/>
            <a:r>
              <a:rPr lang="en-GB" sz="2400" b="1" dirty="0"/>
              <a:t>Mentally rehearse how they are without the problem</a:t>
            </a:r>
          </a:p>
          <a:p>
            <a:pPr lvl="1"/>
            <a:r>
              <a:rPr lang="en-GB" sz="2400" b="1" dirty="0"/>
              <a:t>Dehypnotize </a:t>
            </a:r>
          </a:p>
        </p:txBody>
      </p:sp>
    </p:spTree>
    <p:extLst>
      <p:ext uri="{BB962C8B-B14F-4D97-AF65-F5344CB8AC3E}">
        <p14:creationId xmlns:p14="http://schemas.microsoft.com/office/powerpoint/2010/main" val="8964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5C8D-D25A-1648-9964-2DD1E0F3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DCD97-47F4-134A-8AB7-0FDFD2FE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Always work within your area of competence</a:t>
            </a:r>
          </a:p>
          <a:p>
            <a:r>
              <a:rPr lang="en-GB" sz="2400" b="1" dirty="0"/>
              <a:t>Refer on if you find yourself out of your depth</a:t>
            </a:r>
          </a:p>
          <a:p>
            <a:r>
              <a:rPr lang="en-GB" sz="2400" b="1" dirty="0"/>
              <a:t>Many of the functional disorders result from some sort of trauma (physical, sexual, emotional)</a:t>
            </a:r>
          </a:p>
          <a:p>
            <a:r>
              <a:rPr lang="en-GB" sz="2400" b="1" dirty="0"/>
              <a:t>BUT…..</a:t>
            </a:r>
          </a:p>
          <a:p>
            <a:r>
              <a:rPr lang="en-GB" sz="2400" b="1" dirty="0"/>
              <a:t>NEVER suggest that such a thing must have happened</a:t>
            </a:r>
          </a:p>
          <a:p>
            <a:r>
              <a:rPr lang="en-GB" sz="2400" b="1" dirty="0"/>
              <a:t>False memories can easily be created</a:t>
            </a:r>
          </a:p>
        </p:txBody>
      </p:sp>
    </p:spTree>
    <p:extLst>
      <p:ext uri="{BB962C8B-B14F-4D97-AF65-F5344CB8AC3E}">
        <p14:creationId xmlns:p14="http://schemas.microsoft.com/office/powerpoint/2010/main" val="9735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7EA0-74FC-3F4A-875F-FC3ED9693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738860"/>
            <a:ext cx="8915399" cy="1514006"/>
          </a:xfrm>
        </p:spPr>
        <p:txBody>
          <a:bodyPr/>
          <a:lstStyle/>
          <a:p>
            <a:r>
              <a:rPr lang="en-GB" dirty="0"/>
              <a:t>Pain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DF7F33E-04CC-BA4F-B0A5-0D489C286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Acute or chronic?</a:t>
            </a:r>
          </a:p>
        </p:txBody>
      </p:sp>
    </p:spTree>
    <p:extLst>
      <p:ext uri="{BB962C8B-B14F-4D97-AF65-F5344CB8AC3E}">
        <p14:creationId xmlns:p14="http://schemas.microsoft.com/office/powerpoint/2010/main" val="162120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3DAC-AD7D-AC44-9479-15367213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8B678-9FC8-2F4C-9944-2B3F8DDCB4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92924" y="2367092"/>
            <a:ext cx="8684676" cy="3424107"/>
          </a:xfrm>
        </p:spPr>
        <p:txBody>
          <a:bodyPr>
            <a:normAutofit/>
          </a:bodyPr>
          <a:lstStyle/>
          <a:p>
            <a:r>
              <a:rPr lang="en-GB" sz="2400" b="1" dirty="0"/>
              <a:t>Relaxation</a:t>
            </a:r>
          </a:p>
          <a:p>
            <a:r>
              <a:rPr lang="en-GB" sz="2400" b="1" dirty="0"/>
              <a:t>Pain dial</a:t>
            </a:r>
          </a:p>
          <a:p>
            <a:r>
              <a:rPr lang="en-GB" sz="2400" b="1" dirty="0"/>
              <a:t>Glove anaesthesia</a:t>
            </a:r>
          </a:p>
          <a:p>
            <a:r>
              <a:rPr lang="en-GB" sz="2400" b="1" dirty="0"/>
              <a:t>Endorphin reservoir</a:t>
            </a:r>
          </a:p>
          <a:p>
            <a:r>
              <a:rPr lang="en-GB" sz="2400" b="1" dirty="0"/>
              <a:t>Distraction</a:t>
            </a:r>
          </a:p>
          <a:p>
            <a:r>
              <a:rPr lang="en-GB" sz="2400" b="1" dirty="0"/>
              <a:t>Dissociation</a:t>
            </a:r>
          </a:p>
        </p:txBody>
      </p:sp>
    </p:spTree>
    <p:extLst>
      <p:ext uri="{BB962C8B-B14F-4D97-AF65-F5344CB8AC3E}">
        <p14:creationId xmlns:p14="http://schemas.microsoft.com/office/powerpoint/2010/main" val="42847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C143-3D3A-154B-A2B7-59EA9750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0" y="624110"/>
            <a:ext cx="8376401" cy="1280890"/>
          </a:xfrm>
        </p:spPr>
        <p:txBody>
          <a:bodyPr/>
          <a:lstStyle/>
          <a:p>
            <a:r>
              <a:rPr lang="en-GB" dirty="0"/>
              <a:t>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CAB8-69D4-3D48-AFF1-F337EF44A6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8210" y="2367092"/>
            <a:ext cx="8149389" cy="3424107"/>
          </a:xfrm>
        </p:spPr>
        <p:txBody>
          <a:bodyPr/>
          <a:lstStyle/>
          <a:p>
            <a:r>
              <a:rPr lang="en-GB" sz="2400" b="1" dirty="0"/>
              <a:t>Underpins all the other techniques</a:t>
            </a:r>
          </a:p>
          <a:p>
            <a:r>
              <a:rPr lang="en-GB" sz="2400" b="1" dirty="0"/>
              <a:t>Relaxation </a:t>
            </a:r>
            <a:r>
              <a:rPr lang="en-GB" sz="2400" b="1" i="1" dirty="0"/>
              <a:t>per se </a:t>
            </a:r>
            <a:r>
              <a:rPr lang="en-GB" sz="2400" b="1" dirty="0"/>
              <a:t>reduces the pain experience</a:t>
            </a:r>
          </a:p>
          <a:p>
            <a:r>
              <a:rPr lang="en-GB" sz="2400" b="1" dirty="0"/>
              <a:t>Use a relaxing induction</a:t>
            </a:r>
          </a:p>
          <a:p>
            <a:r>
              <a:rPr lang="en-GB" sz="2400" b="1" dirty="0"/>
              <a:t>Be relaxed yourself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5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D185-395E-5A48-B6A5-AD859B6F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Pain Dial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A6A89-628A-394B-B58E-11E1653A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Useful to show fMRI scans</a:t>
            </a:r>
          </a:p>
          <a:p>
            <a:r>
              <a:rPr lang="en-GB" sz="2400" b="1" dirty="0"/>
              <a:t>All pain is real</a:t>
            </a:r>
          </a:p>
          <a:p>
            <a:r>
              <a:rPr lang="en-GB" sz="2400" b="1" dirty="0"/>
              <a:t>Change is possible </a:t>
            </a:r>
          </a:p>
          <a:p>
            <a:r>
              <a:rPr lang="en-GB" sz="2400" b="1" dirty="0"/>
              <a:t>Techniques simple</a:t>
            </a:r>
          </a:p>
        </p:txBody>
      </p:sp>
    </p:spTree>
    <p:extLst>
      <p:ext uri="{BB962C8B-B14F-4D97-AF65-F5344CB8AC3E}">
        <p14:creationId xmlns:p14="http://schemas.microsoft.com/office/powerpoint/2010/main" val="20324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57400" y="228601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Functional pain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9326"/>
            <a:ext cx="5391150" cy="590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315200" y="1600200"/>
            <a:ext cx="312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Physically-induced pain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086600" y="3505200"/>
            <a:ext cx="358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Hypnotically-induced pain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467600" y="5562601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Imagined pain</a:t>
            </a:r>
          </a:p>
        </p:txBody>
      </p:sp>
    </p:spTree>
    <p:extLst>
      <p:ext uri="{BB962C8B-B14F-4D97-AF65-F5344CB8AC3E}">
        <p14:creationId xmlns:p14="http://schemas.microsoft.com/office/powerpoint/2010/main" val="51778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57400" y="228601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Functional pain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41526" y="1127125"/>
            <a:ext cx="8093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001001" y="1371600"/>
            <a:ext cx="1158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8709025" cy="5018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2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1626-7140-B247-A9E9-88E76D02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 Dial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9A9F-806A-124C-B53C-1EC44DF09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Induce hypnosis by any method</a:t>
            </a:r>
          </a:p>
          <a:p>
            <a:r>
              <a:rPr lang="en-GB" sz="2400" b="1" dirty="0"/>
              <a:t>Ask to picture that part of their mind which measures how painful something is – see the dial</a:t>
            </a:r>
          </a:p>
          <a:p>
            <a:r>
              <a:rPr lang="en-GB" sz="2400" b="1" dirty="0"/>
              <a:t>Turn it down</a:t>
            </a:r>
          </a:p>
          <a:p>
            <a:pPr lvl="1"/>
            <a:r>
              <a:rPr lang="en-GB" sz="2400" b="1" dirty="0"/>
              <a:t>Can use paradoxical injunction: ask them to turn it up first before turning it down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3686-9A9F-1A49-B3D5-BC448717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Glove anaesthesia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1538-7E9B-CA4F-AC81-4101581F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598820"/>
            <a:ext cx="8915400" cy="3312401"/>
          </a:xfrm>
        </p:spPr>
        <p:txBody>
          <a:bodyPr/>
          <a:lstStyle/>
          <a:p>
            <a:r>
              <a:rPr lang="en-GB" sz="2400" b="1" dirty="0"/>
              <a:t>Hypnotize</a:t>
            </a:r>
          </a:p>
          <a:p>
            <a:r>
              <a:rPr lang="en-GB" sz="2400" b="1" dirty="0"/>
              <a:t>Suggest hand repeatedly dipped into cold water/ fridge etc</a:t>
            </a:r>
          </a:p>
          <a:p>
            <a:r>
              <a:rPr lang="en-GB" sz="2400" b="1" dirty="0"/>
              <a:t>When hand numb can transfer to painful area.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{6E9F578F-F6F0-BA40-A53F-AA8C7AAEAD29}tf10001069</Template>
  <TotalTime>448</TotalTime>
  <Words>499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Hypnosis for the treatment of pain and therapy  </vt:lpstr>
      <vt:lpstr>Pain</vt:lpstr>
      <vt:lpstr>Standard techniques</vt:lpstr>
      <vt:lpstr>Relaxation</vt:lpstr>
      <vt:lpstr>The Pain Dial</vt:lpstr>
      <vt:lpstr>PowerPoint Presentation</vt:lpstr>
      <vt:lpstr>PowerPoint Presentation</vt:lpstr>
      <vt:lpstr>Pain Dial</vt:lpstr>
      <vt:lpstr>Glove anaesthesia</vt:lpstr>
      <vt:lpstr>Endorphin reservoir</vt:lpstr>
      <vt:lpstr>Distraction</vt:lpstr>
      <vt:lpstr>Dissociation </vt:lpstr>
      <vt:lpstr>Corrective imagery </vt:lpstr>
      <vt:lpstr>Chronic Pain and other ‘hypnotherapy’</vt:lpstr>
      <vt:lpstr>Hypnotherapy </vt:lpstr>
      <vt:lpstr>Hypnotherapy </vt:lpstr>
      <vt:lpstr>Remember!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Hypnosis for the treatment of pain and therapy</dc:title>
  <dc:creator>Les Brann</dc:creator>
  <cp:lastModifiedBy>Hilary Walker</cp:lastModifiedBy>
  <cp:revision>12</cp:revision>
  <dcterms:created xsi:type="dcterms:W3CDTF">2019-05-29T09:23:51Z</dcterms:created>
  <dcterms:modified xsi:type="dcterms:W3CDTF">2019-06-12T09:38:36Z</dcterms:modified>
</cp:coreProperties>
</file>